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62" r:id="rId16"/>
    <p:sldId id="272" r:id="rId17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94660"/>
  </p:normalViewPr>
  <p:slideViewPr>
    <p:cSldViewPr>
      <p:cViewPr varScale="1">
        <p:scale>
          <a:sx n="44" d="100"/>
          <a:sy n="44" d="100"/>
        </p:scale>
        <p:origin x="-12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81BA2F7-7864-4072-B9B4-C76F76E8240F}" type="datetimeFigureOut">
              <a:rPr lang="es-CL" smtClean="0"/>
              <a:t>09-07-2014</a:t>
            </a:fld>
            <a:endParaRPr lang="es-CL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6D0361A-A6F5-4FBF-95D6-04D23F76593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1BA2F7-7864-4072-B9B4-C76F76E8240F}" type="datetimeFigureOut">
              <a:rPr lang="es-CL" smtClean="0"/>
              <a:t>09-07-2014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0361A-A6F5-4FBF-95D6-04D23F76593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81BA2F7-7864-4072-B9B4-C76F76E8240F}" type="datetimeFigureOut">
              <a:rPr lang="es-CL" smtClean="0"/>
              <a:t>09-07-2014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6D0361A-A6F5-4FBF-95D6-04D23F76593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1BA2F7-7864-4072-B9B4-C76F76E8240F}" type="datetimeFigureOut">
              <a:rPr lang="es-CL" smtClean="0"/>
              <a:t>09-07-2014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0361A-A6F5-4FBF-95D6-04D23F76593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81BA2F7-7864-4072-B9B4-C76F76E8240F}" type="datetimeFigureOut">
              <a:rPr lang="es-CL" smtClean="0"/>
              <a:t>09-07-2014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6D0361A-A6F5-4FBF-95D6-04D23F76593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1BA2F7-7864-4072-B9B4-C76F76E8240F}" type="datetimeFigureOut">
              <a:rPr lang="es-CL" smtClean="0"/>
              <a:t>09-07-2014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0361A-A6F5-4FBF-95D6-04D23F76593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1BA2F7-7864-4072-B9B4-C76F76E8240F}" type="datetimeFigureOut">
              <a:rPr lang="es-CL" smtClean="0"/>
              <a:t>09-07-2014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0361A-A6F5-4FBF-95D6-04D23F76593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1BA2F7-7864-4072-B9B4-C76F76E8240F}" type="datetimeFigureOut">
              <a:rPr lang="es-CL" smtClean="0"/>
              <a:t>09-07-2014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0361A-A6F5-4FBF-95D6-04D23F76593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81BA2F7-7864-4072-B9B4-C76F76E8240F}" type="datetimeFigureOut">
              <a:rPr lang="es-CL" smtClean="0"/>
              <a:t>09-07-2014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0361A-A6F5-4FBF-95D6-04D23F76593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1BA2F7-7864-4072-B9B4-C76F76E8240F}" type="datetimeFigureOut">
              <a:rPr lang="es-CL" smtClean="0"/>
              <a:t>09-07-2014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0361A-A6F5-4FBF-95D6-04D23F76593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1BA2F7-7864-4072-B9B4-C76F76E8240F}" type="datetimeFigureOut">
              <a:rPr lang="es-CL" smtClean="0"/>
              <a:t>09-07-2014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0361A-A6F5-4FBF-95D6-04D23F76593B}" type="slidenum">
              <a:rPr lang="es-CL" smtClean="0"/>
              <a:t>‹Nº›</a:t>
            </a:fld>
            <a:endParaRPr lang="es-CL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81BA2F7-7864-4072-B9B4-C76F76E8240F}" type="datetimeFigureOut">
              <a:rPr lang="es-CL" smtClean="0"/>
              <a:t>09-07-2014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6D0361A-A6F5-4FBF-95D6-04D23F76593B}" type="slidenum">
              <a:rPr lang="es-CL" smtClean="0"/>
              <a:t>‹Nº›</a:t>
            </a:fld>
            <a:endParaRPr lang="es-C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33400"/>
            <a:ext cx="7788700" cy="2868168"/>
          </a:xfrm>
        </p:spPr>
        <p:txBody>
          <a:bodyPr/>
          <a:lstStyle/>
          <a:p>
            <a:r>
              <a:rPr lang="es-CL" sz="7200" i="1" dirty="0" smtClean="0">
                <a:solidFill>
                  <a:schemeClr val="bg1"/>
                </a:solidFill>
              </a:rPr>
              <a:t>LECTURA  MODELADORA</a:t>
            </a:r>
            <a:endParaRPr lang="es-CL" sz="7200" i="1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23728" y="4797152"/>
            <a:ext cx="6417500" cy="1101248"/>
          </a:xfrm>
        </p:spPr>
        <p:txBody>
          <a:bodyPr>
            <a:normAutofit fontScale="92500"/>
          </a:bodyPr>
          <a:lstStyle/>
          <a:p>
            <a:r>
              <a:rPr lang="es-CL" i="1" dirty="0" smtClean="0">
                <a:solidFill>
                  <a:schemeClr val="bg1"/>
                </a:solidFill>
              </a:rPr>
              <a:t>PROFESORA  DE EDUCACIÓN  GENERAL BÁSICA,</a:t>
            </a:r>
          </a:p>
          <a:p>
            <a:r>
              <a:rPr lang="es-CL" i="1" dirty="0" smtClean="0">
                <a:solidFill>
                  <a:schemeClr val="bg1"/>
                </a:solidFill>
              </a:rPr>
              <a:t>SANDRA SOLEDAD VIDAL GONZÁLEZ.</a:t>
            </a:r>
          </a:p>
          <a:p>
            <a:r>
              <a:rPr lang="es-CL" i="1" dirty="0" smtClean="0">
                <a:solidFill>
                  <a:schemeClr val="bg1"/>
                </a:solidFill>
              </a:rPr>
              <a:t>PROYECTO DE  FLUIDEZ LECTORA , PRIMERO BÁSICO.</a:t>
            </a:r>
            <a:endParaRPr lang="es-CL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7715200" cy="6525344"/>
          </a:xfrm>
        </p:spPr>
        <p:txBody>
          <a:bodyPr>
            <a:normAutofit lnSpcReduction="10000"/>
          </a:bodyPr>
          <a:lstStyle/>
          <a:p>
            <a:r>
              <a:rPr lang="es-CL" dirty="0" smtClean="0">
                <a:solidFill>
                  <a:schemeClr val="bg1"/>
                </a:solidFill>
              </a:rPr>
              <a:t>Paso</a:t>
            </a:r>
            <a:r>
              <a:rPr lang="es-CL" dirty="0" smtClean="0"/>
              <a:t> </a:t>
            </a:r>
            <a:r>
              <a:rPr lang="es-CL" dirty="0" smtClean="0">
                <a:solidFill>
                  <a:schemeClr val="bg1"/>
                </a:solidFill>
              </a:rPr>
              <a:t>6° Lean  al unísono, o   sea  a una  sola voz (hijo  y adulto modelador)  no  acelere  la lectura,  lea palabra a  palabra , es más conveniente  demorarse, antes que avanzar sin  lograr  el nivel esperado.</a:t>
            </a:r>
          </a:p>
          <a:p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s-CL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s-CL" dirty="0" smtClean="0">
              <a:solidFill>
                <a:schemeClr val="bg1"/>
              </a:solidFill>
            </a:endParaRPr>
          </a:p>
          <a:p>
            <a:r>
              <a:rPr lang="es-CL" dirty="0" smtClean="0">
                <a:solidFill>
                  <a:schemeClr val="bg1"/>
                </a:solidFill>
              </a:rPr>
              <a:t> </a:t>
            </a:r>
            <a:r>
              <a:rPr lang="es-CL" dirty="0" smtClean="0">
                <a:solidFill>
                  <a:schemeClr val="bg1"/>
                </a:solidFill>
              </a:rPr>
              <a:t> Vuelva a repetir   este  paso.</a:t>
            </a:r>
          </a:p>
          <a:p>
            <a:pPr>
              <a:buNone/>
            </a:pPr>
            <a:r>
              <a:rPr lang="es-CL" dirty="0" smtClean="0">
                <a:solidFill>
                  <a:schemeClr val="bg1"/>
                </a:solidFill>
              </a:rPr>
              <a:t> </a:t>
            </a:r>
            <a:r>
              <a:rPr lang="es-CL" dirty="0" smtClean="0">
                <a:solidFill>
                  <a:schemeClr val="bg1"/>
                </a:solidFill>
              </a:rPr>
              <a:t>   No  olvide  estimular  a su hijo en forma positiva  por  el esfuerzo y trabajo desarrollado hasta  ahora.</a:t>
            </a:r>
            <a:endParaRPr lang="es-CL" dirty="0">
              <a:solidFill>
                <a:schemeClr val="bg1"/>
              </a:solidFill>
            </a:endParaRPr>
          </a:p>
        </p:txBody>
      </p:sp>
      <p:pic>
        <p:nvPicPr>
          <p:cNvPr id="4" name="3 Imagen" descr="http://1rciclovedruna.files.wordpress.com/2012/09/2858335_640px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2276872"/>
            <a:ext cx="3312368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7715200" cy="6123080"/>
          </a:xfrm>
        </p:spPr>
        <p:txBody>
          <a:bodyPr/>
          <a:lstStyle/>
          <a:p>
            <a:r>
              <a:rPr lang="es-CL" dirty="0" smtClean="0">
                <a:solidFill>
                  <a:schemeClr val="bg1"/>
                </a:solidFill>
              </a:rPr>
              <a:t> Paso 7° Permita  que su hijo o hija  vuelva a leer  solito  y en voz alta, el  texto  hasta  ahora trabajado.</a:t>
            </a:r>
          </a:p>
          <a:p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r>
              <a:rPr lang="es-CL" dirty="0" smtClean="0">
                <a:solidFill>
                  <a:schemeClr val="bg1"/>
                </a:solidFill>
              </a:rPr>
              <a:t> Felicítelo  por el logro  y trabajo realizado (aunque  no sea lo esperado)  recuerde  que este es un proceso.  </a:t>
            </a:r>
            <a:endParaRPr lang="es-CL" dirty="0">
              <a:solidFill>
                <a:schemeClr val="bg1"/>
              </a:solidFill>
            </a:endParaRPr>
          </a:p>
        </p:txBody>
      </p:sp>
      <p:pic>
        <p:nvPicPr>
          <p:cNvPr id="4" name="3 Imagen" descr="http://us.cdn4.123rf.com/168nwm/alexbannykh/alexbannykh1102/alexbannykh110200022/8923694-nino-de-lectur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2204864"/>
            <a:ext cx="2520280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http://us.cdn3.123rf.com/168nwm/lenm/lenm1108/lenm110800182/10327149-illustration-of-a-kid-reading-a-book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2276872"/>
            <a:ext cx="2304256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7715200" cy="6123080"/>
          </a:xfrm>
        </p:spPr>
        <p:txBody>
          <a:bodyPr/>
          <a:lstStyle/>
          <a:p>
            <a:r>
              <a:rPr lang="es-CL" dirty="0" smtClean="0">
                <a:solidFill>
                  <a:schemeClr val="bg1"/>
                </a:solidFill>
              </a:rPr>
              <a:t> Paso 8° Deje  descansar al niño o niña por  unos minutos  (¡ ojo, </a:t>
            </a:r>
            <a:r>
              <a:rPr lang="es-CL" dirty="0" err="1" smtClean="0">
                <a:solidFill>
                  <a:schemeClr val="bg1"/>
                </a:solidFill>
              </a:rPr>
              <a:t>minuuutos</a:t>
            </a:r>
            <a:r>
              <a:rPr lang="es-CL" dirty="0" smtClean="0">
                <a:solidFill>
                  <a:schemeClr val="bg1"/>
                </a:solidFill>
              </a:rPr>
              <a:t>!).</a:t>
            </a:r>
          </a:p>
          <a:p>
            <a:pPr>
              <a:buNone/>
            </a:pPr>
            <a:endParaRPr lang="es-CL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CL" dirty="0" smtClean="0">
                <a:solidFill>
                  <a:schemeClr val="bg1"/>
                </a:solidFill>
              </a:rPr>
              <a:t> </a:t>
            </a:r>
            <a:r>
              <a:rPr lang="es-CL" dirty="0" smtClean="0">
                <a:solidFill>
                  <a:schemeClr val="bg1"/>
                </a:solidFill>
              </a:rPr>
              <a:t>  Al  regreso del recreo,  comience la lectura con  las 2 oraciones  que  antes  trabajó junto a usted, agregando  1 o 2  nuevas oraciones  del texto, repita   todos los  pasos  antes explicados.</a:t>
            </a:r>
          </a:p>
          <a:p>
            <a:pPr>
              <a:buNone/>
            </a:pPr>
            <a:endParaRPr lang="es-CL" dirty="0" smtClean="0">
              <a:solidFill>
                <a:schemeClr val="bg1"/>
              </a:solidFill>
            </a:endParaRPr>
          </a:p>
          <a:p>
            <a:r>
              <a:rPr lang="es-CL" dirty="0" smtClean="0">
                <a:solidFill>
                  <a:schemeClr val="bg1"/>
                </a:solidFill>
              </a:rPr>
              <a:t> Paso 9° Cuando finalice por segunda vez  el proceso antes  explicado (hasta el paso 7°),   exija  con cariño a su hijo  o hija, que lea  todo  el  texto  que hasta ahora  a  practicado.</a:t>
            </a:r>
          </a:p>
          <a:p>
            <a:pPr>
              <a:buNone/>
            </a:pPr>
            <a:endParaRPr lang="es-CL" dirty="0" smtClean="0"/>
          </a:p>
          <a:p>
            <a:pPr>
              <a:buNone/>
            </a:pPr>
            <a:endParaRPr lang="es-CL" dirty="0" smtClean="0"/>
          </a:p>
          <a:p>
            <a:pPr>
              <a:buNone/>
            </a:pP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7239000" cy="914360"/>
          </a:xfrm>
        </p:spPr>
        <p:txBody>
          <a:bodyPr/>
          <a:lstStyle/>
          <a:p>
            <a:pPr algn="ctr"/>
            <a:r>
              <a:rPr lang="es-CL" dirty="0" smtClean="0">
                <a:solidFill>
                  <a:schemeClr val="bg1"/>
                </a:solidFill>
              </a:rPr>
              <a:t>¡¡¡ Muy  importante !!!</a:t>
            </a:r>
            <a:endParaRPr lang="es-CL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91264" cy="5661248"/>
          </a:xfrm>
        </p:spPr>
        <p:txBody>
          <a:bodyPr>
            <a:noAutofit/>
          </a:bodyPr>
          <a:lstStyle/>
          <a:p>
            <a:r>
              <a:rPr lang="es-CL" dirty="0" smtClean="0">
                <a:solidFill>
                  <a:schemeClr val="bg1"/>
                </a:solidFill>
              </a:rPr>
              <a:t> La  lectura modeladora es un proceso, por lo tanto, no  desanime  a su  hijo o hija  con sus palabras o gestos, recuerde que los niños  entienden  los mensajes.</a:t>
            </a:r>
          </a:p>
          <a:p>
            <a:pPr>
              <a:buNone/>
            </a:pPr>
            <a:endParaRPr lang="es-CL" dirty="0" smtClean="0">
              <a:solidFill>
                <a:schemeClr val="bg1"/>
              </a:solidFill>
            </a:endParaRPr>
          </a:p>
          <a:p>
            <a:r>
              <a:rPr lang="es-CL" dirty="0" smtClean="0">
                <a:solidFill>
                  <a:schemeClr val="bg1"/>
                </a:solidFill>
              </a:rPr>
              <a:t> No  realice  grandes lecturas  o   cuentos  completos de una sola  vez, es preferible  avanzar  lento y  alcanzar  el logro  que  realmente  se desea.</a:t>
            </a:r>
          </a:p>
          <a:p>
            <a:endParaRPr lang="es-CL" dirty="0" smtClean="0"/>
          </a:p>
          <a:p>
            <a:r>
              <a:rPr lang="es-CL" dirty="0" smtClean="0"/>
              <a:t> </a:t>
            </a:r>
            <a:r>
              <a:rPr lang="es-CL" dirty="0" smtClean="0">
                <a:solidFill>
                  <a:schemeClr val="bg1"/>
                </a:solidFill>
              </a:rPr>
              <a:t>Es  muy importante  que primero  evalúe  la  lectura de su  hijo o hija, comience  desde el nivel en que se encuentre y  ejercite diariamente.</a:t>
            </a:r>
          </a:p>
          <a:p>
            <a:pPr>
              <a:buNone/>
            </a:pPr>
            <a:endParaRPr lang="es-CL" dirty="0" smtClean="0"/>
          </a:p>
          <a:p>
            <a:endParaRPr lang="es-CL" dirty="0" smtClean="0"/>
          </a:p>
          <a:p>
            <a:pPr>
              <a:buNone/>
            </a:pPr>
            <a:r>
              <a:rPr lang="es-CL" dirty="0" smtClean="0"/>
              <a:t> 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859216" cy="1143000"/>
          </a:xfrm>
        </p:spPr>
        <p:txBody>
          <a:bodyPr/>
          <a:lstStyle/>
          <a:p>
            <a:pPr algn="ctr"/>
            <a:r>
              <a:rPr lang="es-CL" dirty="0" smtClean="0">
                <a:solidFill>
                  <a:schemeClr val="bg1"/>
                </a:solidFill>
              </a:rPr>
              <a:t>Niveles  de  fluidez lectora</a:t>
            </a:r>
            <a:endParaRPr lang="es-CL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9416"/>
            <a:ext cx="7787208" cy="4846320"/>
          </a:xfrm>
        </p:spPr>
        <p:txBody>
          <a:bodyPr/>
          <a:lstStyle/>
          <a:p>
            <a:r>
              <a:rPr lang="es-CL" dirty="0" smtClean="0">
                <a:solidFill>
                  <a:schemeClr val="bg1"/>
                </a:solidFill>
              </a:rPr>
              <a:t> </a:t>
            </a:r>
            <a:r>
              <a:rPr lang="es-CL" dirty="0" smtClean="0">
                <a:solidFill>
                  <a:schemeClr val="bg1"/>
                </a:solidFill>
              </a:rPr>
              <a:t>La fluidez lectora de su hijo o hija se  puede  encontrar   en alguno de </a:t>
            </a:r>
            <a:r>
              <a:rPr lang="es-CL" dirty="0" smtClean="0">
                <a:solidFill>
                  <a:schemeClr val="bg1"/>
                </a:solidFill>
              </a:rPr>
              <a:t>los </a:t>
            </a:r>
            <a:r>
              <a:rPr lang="es-CL" dirty="0" smtClean="0">
                <a:solidFill>
                  <a:schemeClr val="bg1"/>
                </a:solidFill>
              </a:rPr>
              <a:t>siguientes niveles</a:t>
            </a:r>
            <a:r>
              <a:rPr lang="es-CL" dirty="0" smtClean="0">
                <a:solidFill>
                  <a:schemeClr val="bg1"/>
                </a:solidFill>
              </a:rPr>
              <a:t>:</a:t>
            </a:r>
          </a:p>
          <a:p>
            <a:pPr>
              <a:buNone/>
            </a:pPr>
            <a:endParaRPr lang="es-CL" dirty="0">
              <a:solidFill>
                <a:schemeClr val="bg1"/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467544" y="2636912"/>
          <a:ext cx="7704856" cy="3384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04856"/>
              </a:tblGrid>
              <a:tr h="16189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400" b="1" u="sng" dirty="0" smtClean="0">
                          <a:solidFill>
                            <a:schemeClr val="bg1"/>
                          </a:solidFill>
                        </a:rPr>
                        <a:t>Nivel  muy bajo o  descendido</a:t>
                      </a:r>
                      <a:r>
                        <a:rPr lang="es-CL" sz="2400" b="1" dirty="0" smtClean="0">
                          <a:solidFill>
                            <a:schemeClr val="bg1"/>
                          </a:solidFill>
                        </a:rPr>
                        <a:t>: </a:t>
                      </a:r>
                      <a:r>
                        <a:rPr lang="es-CL" sz="2400" dirty="0" smtClean="0">
                          <a:solidFill>
                            <a:schemeClr val="bg1"/>
                          </a:solidFill>
                        </a:rPr>
                        <a:t>Identifica letras y vocales, pero las lee  por separado, le cuesta unir  consonante + vocal, presenta mucha dificultad para comprender  cada palabra.</a:t>
                      </a:r>
                    </a:p>
                  </a:txBody>
                  <a:tcPr/>
                </a:tc>
              </a:tr>
              <a:tr h="17653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400" b="1" u="sng" dirty="0" smtClean="0">
                          <a:solidFill>
                            <a:schemeClr val="bg1"/>
                          </a:solidFill>
                        </a:rPr>
                        <a:t>Nivel  bajo</a:t>
                      </a:r>
                      <a:r>
                        <a:rPr lang="es-CL" sz="2400" b="1" dirty="0" smtClean="0">
                          <a:solidFill>
                            <a:schemeClr val="bg1"/>
                          </a:solidFill>
                        </a:rPr>
                        <a:t>:  Lee  en forma silábica (consonante + vocal) le cuesta recordar sílaba anterior, por lo tanto  presenta dificultad para  comprender la palabra o frase.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7239000" cy="61230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CL" dirty="0" smtClean="0">
                <a:solidFill>
                  <a:schemeClr val="bg1"/>
                </a:solidFill>
              </a:rPr>
              <a:t>.</a:t>
            </a:r>
            <a:endParaRPr lang="es-CL" dirty="0">
              <a:solidFill>
                <a:schemeClr val="bg1"/>
              </a:solidFill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395536" y="260648"/>
          <a:ext cx="7776864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864"/>
              </a:tblGrid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s-CL" u="sng" dirty="0" smtClean="0">
                        <a:solidFill>
                          <a:schemeClr val="bg1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es-CL" sz="2400" b="1" u="sng" dirty="0" smtClean="0">
                          <a:solidFill>
                            <a:schemeClr val="bg1"/>
                          </a:solidFill>
                        </a:rPr>
                        <a:t>Nivel  medio  bajo</a:t>
                      </a:r>
                      <a:r>
                        <a:rPr lang="es-CL" sz="2400" b="1" dirty="0" smtClean="0">
                          <a:solidFill>
                            <a:schemeClr val="bg1"/>
                          </a:solidFill>
                        </a:rPr>
                        <a:t>:  </a:t>
                      </a:r>
                      <a:r>
                        <a:rPr lang="es-CL" sz="2400" dirty="0" smtClean="0">
                          <a:solidFill>
                            <a:schemeClr val="bg1"/>
                          </a:solidFill>
                        </a:rPr>
                        <a:t>Lee  en  forma  silábica, comprende las palabras, pero presenta dificultad  al comprender la frase u oración.</a:t>
                      </a:r>
                      <a:endParaRPr lang="es-CL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u="sng" dirty="0" smtClean="0"/>
                        <a:t> </a:t>
                      </a:r>
                      <a:r>
                        <a:rPr lang="es-CL" sz="2400" b="1" u="sng" dirty="0" smtClean="0"/>
                        <a:t>Nivel  medio </a:t>
                      </a:r>
                      <a:r>
                        <a:rPr lang="es-CL" sz="2400" b="1" dirty="0" smtClean="0"/>
                        <a:t>: Lee  de manera silábica, comprende palabras, frases y oraciones.</a:t>
                      </a:r>
                    </a:p>
                    <a:p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sz="2400" b="1" u="sng" dirty="0" smtClean="0"/>
                        <a:t>Nivel medio alto</a:t>
                      </a:r>
                      <a:r>
                        <a:rPr lang="es-CL" sz="2400" b="1" dirty="0" smtClean="0"/>
                        <a:t>: Lee  palabra a palabra y comprende rápidamente frases, oraciones o breves textos.</a:t>
                      </a:r>
                      <a:endParaRPr lang="es-CL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sz="2400" b="1" u="sng" dirty="0" smtClean="0"/>
                        <a:t>Nivel Rápido</a:t>
                      </a:r>
                      <a:r>
                        <a:rPr lang="es-CL" sz="2400" b="1" dirty="0" smtClean="0"/>
                        <a:t>: Lectura fluida  de palabras, frases, oraciones y textos breves, comprende lo que lee y respeta puntuación.</a:t>
                      </a:r>
                      <a:endParaRPr lang="es-CL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sz="2400" b="1" u="sng" dirty="0" smtClean="0"/>
                        <a:t>Nivel  muy Rápido</a:t>
                      </a:r>
                      <a:r>
                        <a:rPr lang="es-CL" sz="2400" b="1" dirty="0" smtClean="0"/>
                        <a:t>: Lectura fluida  de palabras, frases, oraciones y textos breves, respeta puntuación y  da entonación  a la lectura, comprende lo que lee.</a:t>
                      </a:r>
                      <a:endParaRPr lang="es-CL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7715200" cy="6195088"/>
          </a:xfrm>
        </p:spPr>
        <p:txBody>
          <a:bodyPr/>
          <a:lstStyle/>
          <a:p>
            <a:r>
              <a:rPr lang="es-CL" dirty="0" smtClean="0"/>
              <a:t> </a:t>
            </a:r>
            <a:r>
              <a:rPr lang="es-CL" dirty="0" smtClean="0">
                <a:solidFill>
                  <a:schemeClr val="bg1"/>
                </a:solidFill>
              </a:rPr>
              <a:t>Espero  que el siguiente material, preste  el servicio  y utilidad  pensados.</a:t>
            </a:r>
          </a:p>
          <a:p>
            <a:endParaRPr lang="es-CL" dirty="0" smtClean="0">
              <a:solidFill>
                <a:schemeClr val="bg1"/>
              </a:solidFill>
            </a:endParaRPr>
          </a:p>
          <a:p>
            <a:r>
              <a:rPr lang="es-CL" dirty="0" smtClean="0">
                <a:solidFill>
                  <a:schemeClr val="bg1"/>
                </a:solidFill>
              </a:rPr>
              <a:t>Recuerde  que  la  lectura es una actividad que se debe  realizar  a diario, incluidos  sábados y domingos  y los periodos  no deben  ser  muy prolongados.</a:t>
            </a:r>
          </a:p>
          <a:p>
            <a:endParaRPr lang="es-CL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s-CL" sz="3600" dirty="0" smtClean="0">
                <a:solidFill>
                  <a:schemeClr val="bg1"/>
                </a:solidFill>
              </a:rPr>
              <a:t>¡ Hasta  pronto  y   a  ejercitar !</a:t>
            </a:r>
          </a:p>
          <a:p>
            <a:pPr algn="ctr">
              <a:buNone/>
            </a:pPr>
            <a:endParaRPr lang="es-CL" sz="3600" dirty="0">
              <a:solidFill>
                <a:schemeClr val="bg1"/>
              </a:solidFill>
            </a:endParaRPr>
          </a:p>
        </p:txBody>
      </p:sp>
      <p:pic>
        <p:nvPicPr>
          <p:cNvPr id="4" name="3 Imagen" descr="chinita leyend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98252" y="4437112"/>
            <a:ext cx="3357924" cy="24208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533400"/>
            <a:ext cx="8004724" cy="2868168"/>
          </a:xfrm>
        </p:spPr>
        <p:txBody>
          <a:bodyPr/>
          <a:lstStyle/>
          <a:p>
            <a:r>
              <a:rPr lang="es-CL" sz="4000" dirty="0" smtClean="0">
                <a:solidFill>
                  <a:schemeClr val="bg1"/>
                </a:solidFill>
              </a:rPr>
              <a:t>¡Bienvenidos!</a:t>
            </a:r>
            <a:br>
              <a:rPr lang="es-CL" sz="4000" dirty="0" smtClean="0">
                <a:solidFill>
                  <a:schemeClr val="bg1"/>
                </a:solidFill>
              </a:rPr>
            </a:br>
            <a:endParaRPr lang="es-CL" sz="4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7544" y="3539864"/>
            <a:ext cx="8001676" cy="2121384"/>
          </a:xfrm>
        </p:spPr>
        <p:txBody>
          <a:bodyPr/>
          <a:lstStyle/>
          <a:p>
            <a:r>
              <a:rPr lang="es-CL" dirty="0" smtClean="0">
                <a:solidFill>
                  <a:schemeClr val="bg1"/>
                </a:solidFill>
              </a:rPr>
              <a:t>Debido  a  mi labor profesional, quiero apoyarles  con el logro de la fluidez lectora de sus hijos, mis alumnos de 1ro básico.</a:t>
            </a:r>
          </a:p>
          <a:p>
            <a:r>
              <a:rPr lang="es-CL" dirty="0" smtClean="0">
                <a:solidFill>
                  <a:schemeClr val="bg1"/>
                </a:solidFill>
              </a:rPr>
              <a:t> </a:t>
            </a:r>
            <a:r>
              <a:rPr lang="es-CL" dirty="0" smtClean="0">
                <a:solidFill>
                  <a:schemeClr val="bg1"/>
                </a:solidFill>
              </a:rPr>
              <a:t>Espero este material les  preste  la ayuda   y  los resultados que anhelamos.</a:t>
            </a:r>
          </a:p>
          <a:p>
            <a:endParaRPr lang="es-CL" dirty="0"/>
          </a:p>
        </p:txBody>
      </p:sp>
      <p:pic>
        <p:nvPicPr>
          <p:cNvPr id="4" name="3 Imagen" descr="Tulip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836712"/>
            <a:ext cx="1905000" cy="215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0"/>
            <a:ext cx="7239000" cy="948720"/>
          </a:xfrm>
        </p:spPr>
        <p:txBody>
          <a:bodyPr/>
          <a:lstStyle/>
          <a:p>
            <a:pPr algn="ctr"/>
            <a:r>
              <a:rPr lang="es-CL" dirty="0" smtClean="0">
                <a:solidFill>
                  <a:schemeClr val="bg1"/>
                </a:solidFill>
              </a:rPr>
              <a:t>¡¡¡ Importante !!!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980728"/>
            <a:ext cx="8064896" cy="5877272"/>
          </a:xfrm>
        </p:spPr>
        <p:txBody>
          <a:bodyPr>
            <a:normAutofit fontScale="92500" lnSpcReduction="10000"/>
          </a:bodyPr>
          <a:lstStyle/>
          <a:p>
            <a:r>
              <a:rPr lang="es-CL" dirty="0" smtClean="0">
                <a:solidFill>
                  <a:schemeClr val="bg1"/>
                </a:solidFill>
              </a:rPr>
              <a:t> Primero  debemos  comenzar  comprendiendo </a:t>
            </a:r>
            <a:r>
              <a:rPr lang="es-CL" sz="2500" dirty="0" smtClean="0">
                <a:solidFill>
                  <a:schemeClr val="bg1"/>
                </a:solidFill>
              </a:rPr>
              <a:t>que  el </a:t>
            </a:r>
            <a:r>
              <a:rPr lang="es-CL" sz="2500" dirty="0" smtClean="0">
                <a:solidFill>
                  <a:schemeClr val="bg1"/>
                </a:solidFill>
              </a:rPr>
              <a:t>cerebro humano posee una plasticidad </a:t>
            </a:r>
            <a:r>
              <a:rPr lang="es-CL" sz="2500" dirty="0" smtClean="0">
                <a:solidFill>
                  <a:schemeClr val="bg1"/>
                </a:solidFill>
              </a:rPr>
              <a:t>increíble, por  lo tanto, no </a:t>
            </a:r>
            <a:r>
              <a:rPr lang="es-CL" sz="2500" dirty="0" smtClean="0">
                <a:solidFill>
                  <a:schemeClr val="bg1"/>
                </a:solidFill>
              </a:rPr>
              <a:t>hay límites de aprendizaje para un niño que está inmerso en un ambiente rico en </a:t>
            </a:r>
            <a:r>
              <a:rPr lang="es-CL" sz="2500" dirty="0" smtClean="0">
                <a:solidFill>
                  <a:schemeClr val="bg1"/>
                </a:solidFill>
              </a:rPr>
              <a:t>estímulos y experiencias.</a:t>
            </a:r>
          </a:p>
          <a:p>
            <a:r>
              <a:rPr lang="es-CL" sz="2500" dirty="0" smtClean="0">
                <a:solidFill>
                  <a:schemeClr val="bg1"/>
                </a:solidFill>
              </a:rPr>
              <a:t> Durante décadas, se pensó que el factor hereditario tenía mucho que decir en las capacidades cognitivas de los </a:t>
            </a:r>
            <a:r>
              <a:rPr lang="es-CL" sz="2500" dirty="0" smtClean="0">
                <a:solidFill>
                  <a:schemeClr val="bg1"/>
                </a:solidFill>
              </a:rPr>
              <a:t>niños y ciertamente influye, pero </a:t>
            </a:r>
            <a:r>
              <a:rPr lang="es-CL" sz="2500" dirty="0" smtClean="0">
                <a:solidFill>
                  <a:schemeClr val="bg1"/>
                </a:solidFill>
              </a:rPr>
              <a:t>no necesariamente en forma determinante. </a:t>
            </a:r>
          </a:p>
          <a:p>
            <a:r>
              <a:rPr lang="es-CL" sz="2500" dirty="0" smtClean="0">
                <a:solidFill>
                  <a:schemeClr val="bg1"/>
                </a:solidFill>
              </a:rPr>
              <a:t>Los  siguientes factores son </a:t>
            </a:r>
            <a:r>
              <a:rPr lang="es-CL" sz="2500" dirty="0" smtClean="0">
                <a:solidFill>
                  <a:schemeClr val="bg1"/>
                </a:solidFill>
              </a:rPr>
              <a:t>mucho más </a:t>
            </a:r>
            <a:r>
              <a:rPr lang="es-CL" sz="2500" dirty="0" smtClean="0">
                <a:solidFill>
                  <a:schemeClr val="bg1"/>
                </a:solidFill>
              </a:rPr>
              <a:t>importantes e </a:t>
            </a:r>
            <a:r>
              <a:rPr lang="es-CL" sz="2500" dirty="0" smtClean="0">
                <a:solidFill>
                  <a:schemeClr val="bg1"/>
                </a:solidFill>
              </a:rPr>
              <a:t>influyen en forma significativa en el </a:t>
            </a:r>
            <a:r>
              <a:rPr lang="es-CL" sz="2500" dirty="0" smtClean="0">
                <a:solidFill>
                  <a:schemeClr val="bg1"/>
                </a:solidFill>
              </a:rPr>
              <a:t> aprendizaje.</a:t>
            </a:r>
          </a:p>
          <a:p>
            <a:pPr>
              <a:buNone/>
            </a:pPr>
            <a:endParaRPr lang="es-CL" sz="25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CL" sz="2500" dirty="0" smtClean="0">
                <a:solidFill>
                  <a:schemeClr val="bg1"/>
                </a:solidFill>
              </a:rPr>
              <a:t>1° </a:t>
            </a:r>
            <a:r>
              <a:rPr lang="es-CL" sz="2500" dirty="0" smtClean="0">
                <a:solidFill>
                  <a:schemeClr val="bg1"/>
                </a:solidFill>
              </a:rPr>
              <a:t>Necesidades básicas satisfechas.</a:t>
            </a:r>
          </a:p>
          <a:p>
            <a:pPr>
              <a:buNone/>
            </a:pPr>
            <a:r>
              <a:rPr lang="es-CL" sz="2500" dirty="0" smtClean="0">
                <a:solidFill>
                  <a:schemeClr val="bg1"/>
                </a:solidFill>
              </a:rPr>
              <a:t>2° </a:t>
            </a:r>
            <a:r>
              <a:rPr lang="es-CL" sz="2500" dirty="0" smtClean="0">
                <a:solidFill>
                  <a:schemeClr val="bg1"/>
                </a:solidFill>
              </a:rPr>
              <a:t>Entorno estimulante.</a:t>
            </a:r>
          </a:p>
          <a:p>
            <a:pPr>
              <a:buNone/>
            </a:pPr>
            <a:r>
              <a:rPr lang="es-CL" sz="2500" dirty="0" smtClean="0">
                <a:solidFill>
                  <a:schemeClr val="bg1"/>
                </a:solidFill>
              </a:rPr>
              <a:t>3°  </a:t>
            </a:r>
            <a:r>
              <a:rPr lang="es-CL" sz="2500" dirty="0" smtClean="0">
                <a:solidFill>
                  <a:schemeClr val="bg1"/>
                </a:solidFill>
              </a:rPr>
              <a:t>Entorno afectivo y contenedor.</a:t>
            </a:r>
          </a:p>
          <a:p>
            <a:pPr>
              <a:buNone/>
            </a:pPr>
            <a:r>
              <a:rPr lang="es-CL" sz="2500" dirty="0" smtClean="0">
                <a:solidFill>
                  <a:schemeClr val="bg1"/>
                </a:solidFill>
              </a:rPr>
              <a:t>4°</a:t>
            </a:r>
            <a:r>
              <a:rPr lang="es-CL" sz="2500" dirty="0" smtClean="0">
                <a:solidFill>
                  <a:schemeClr val="bg1"/>
                </a:solidFill>
              </a:rPr>
              <a:t>  Entorno libre de estrés.</a:t>
            </a:r>
          </a:p>
          <a:p>
            <a:endParaRPr lang="es-CL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7787208" cy="6123080"/>
          </a:xfrm>
        </p:spPr>
        <p:txBody>
          <a:bodyPr>
            <a:normAutofit/>
          </a:bodyPr>
          <a:lstStyle/>
          <a:p>
            <a:pPr fontAlgn="base"/>
            <a:r>
              <a:rPr lang="es-CL" sz="2400" dirty="0" smtClean="0">
                <a:solidFill>
                  <a:schemeClr val="bg1"/>
                </a:solidFill>
              </a:rPr>
              <a:t>Queridos apoderados, considerando los factores antes mencionados es que me atrevo  a  proponer  esta técnica  de estudio.</a:t>
            </a:r>
          </a:p>
          <a:p>
            <a:pPr fontAlgn="base">
              <a:buNone/>
            </a:pPr>
            <a:endParaRPr lang="es-CL" sz="2400" dirty="0" smtClean="0">
              <a:solidFill>
                <a:schemeClr val="bg1"/>
              </a:solidFill>
            </a:endParaRPr>
          </a:p>
          <a:p>
            <a:pPr fontAlgn="base">
              <a:buNone/>
            </a:pPr>
            <a:r>
              <a:rPr lang="es-CL" sz="2400" dirty="0" smtClean="0">
                <a:solidFill>
                  <a:schemeClr val="bg1"/>
                </a:solidFill>
              </a:rPr>
              <a:t>   Es muy importante  que  compartamos con nuestros hijos e hijas en instancias no sólo recreativas, si no también  en  su aprendizaje. </a:t>
            </a:r>
          </a:p>
          <a:p>
            <a:pPr>
              <a:buNone/>
            </a:pPr>
            <a:endParaRPr lang="es-CL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s-CL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s-CL" sz="3600" dirty="0" smtClean="0">
                <a:solidFill>
                  <a:schemeClr val="bg1"/>
                </a:solidFill>
              </a:rPr>
              <a:t>… ENTONCES…</a:t>
            </a:r>
          </a:p>
          <a:p>
            <a:pPr algn="ctr">
              <a:buNone/>
            </a:pPr>
            <a:r>
              <a:rPr lang="es-CL" sz="3600" dirty="0" smtClean="0">
                <a:solidFill>
                  <a:schemeClr val="bg1"/>
                </a:solidFill>
              </a:rPr>
              <a:t>¡COMENCEMOS !</a:t>
            </a:r>
            <a:endParaRPr lang="es-CL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7239000" cy="5907056"/>
          </a:xfrm>
        </p:spPr>
        <p:txBody>
          <a:bodyPr/>
          <a:lstStyle/>
          <a:p>
            <a:r>
              <a:rPr lang="es-CL" dirty="0" smtClean="0">
                <a:solidFill>
                  <a:schemeClr val="bg1"/>
                </a:solidFill>
              </a:rPr>
              <a:t>Paso</a:t>
            </a:r>
            <a:r>
              <a:rPr lang="es-CL" dirty="0" smtClean="0"/>
              <a:t>  </a:t>
            </a:r>
            <a:r>
              <a:rPr lang="es-CL" dirty="0" smtClean="0">
                <a:solidFill>
                  <a:schemeClr val="bg1"/>
                </a:solidFill>
              </a:rPr>
              <a:t>1° Es ideal que  el niño o niña  elija el  libro o texto a leer. (no muy extenso y con ilustraciones)</a:t>
            </a:r>
          </a:p>
        </p:txBody>
      </p:sp>
      <p:pic>
        <p:nvPicPr>
          <p:cNvPr id="4" name="3 Imagen" descr="http://www.elbuenlibro.com/imagenes/ciencuentos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204864"/>
            <a:ext cx="4248472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Fot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99243">
            <a:off x="6588224" y="1628800"/>
            <a:ext cx="1440160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Imagen" descr="Foto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388741">
            <a:off x="251520" y="2060848"/>
            <a:ext cx="1501254" cy="137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Imagen" descr="Foto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0413017">
            <a:off x="5364088" y="5085184"/>
            <a:ext cx="2682875" cy="1509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 descr="Foto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359986">
            <a:off x="395536" y="5013176"/>
            <a:ext cx="2376264" cy="1509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332656"/>
            <a:ext cx="7848872" cy="6525344"/>
          </a:xfrm>
        </p:spPr>
        <p:txBody>
          <a:bodyPr>
            <a:normAutofit lnSpcReduction="10000"/>
          </a:bodyPr>
          <a:lstStyle/>
          <a:p>
            <a:r>
              <a:rPr lang="es-CL" dirty="0" smtClean="0">
                <a:solidFill>
                  <a:schemeClr val="bg1"/>
                </a:solidFill>
              </a:rPr>
              <a:t> Paso 2° Deje que su hijo  o hija lea una o más  oraciones en voz alta (texto seleccionado)</a:t>
            </a:r>
          </a:p>
          <a:p>
            <a:pPr>
              <a:buNone/>
            </a:pPr>
            <a:r>
              <a:rPr lang="es-CL" dirty="0" smtClean="0">
                <a:solidFill>
                  <a:schemeClr val="bg1"/>
                </a:solidFill>
              </a:rPr>
              <a:t>Ejemplo:</a:t>
            </a:r>
          </a:p>
          <a:p>
            <a:pPr>
              <a:buNone/>
            </a:pPr>
            <a:endParaRPr lang="es-CL" dirty="0" smtClean="0"/>
          </a:p>
          <a:p>
            <a:pPr>
              <a:buNone/>
            </a:pPr>
            <a:endParaRPr lang="es-CL" dirty="0" smtClean="0"/>
          </a:p>
          <a:p>
            <a:pPr>
              <a:buNone/>
            </a:pPr>
            <a:endParaRPr lang="es-CL" dirty="0" smtClean="0"/>
          </a:p>
          <a:p>
            <a:pPr>
              <a:buNone/>
            </a:pPr>
            <a:endParaRPr lang="es-CL" dirty="0" smtClean="0"/>
          </a:p>
          <a:p>
            <a:pPr>
              <a:buNone/>
            </a:pPr>
            <a:endParaRPr lang="es-CL" dirty="0" smtClean="0"/>
          </a:p>
          <a:p>
            <a:pPr>
              <a:buNone/>
            </a:pPr>
            <a:endParaRPr lang="es-CL" dirty="0" smtClean="0"/>
          </a:p>
          <a:p>
            <a:pPr>
              <a:buNone/>
            </a:pPr>
            <a:endParaRPr lang="es-CL" dirty="0" smtClean="0"/>
          </a:p>
          <a:p>
            <a:pPr>
              <a:buNone/>
            </a:pPr>
            <a:endParaRPr lang="es-CL" dirty="0" smtClean="0"/>
          </a:p>
          <a:p>
            <a:r>
              <a:rPr lang="es-CL" dirty="0" smtClean="0">
                <a:solidFill>
                  <a:schemeClr val="bg1"/>
                </a:solidFill>
              </a:rPr>
              <a:t> </a:t>
            </a:r>
            <a:r>
              <a:rPr lang="es-CL" dirty="0" smtClean="0">
                <a:solidFill>
                  <a:schemeClr val="bg1"/>
                </a:solidFill>
              </a:rPr>
              <a:t>Escuche  con atención la lectura y sin interrumpir , ubíquese cerca, para  que  él o ella,  aprecien  la importancia  que usted da a la lectura.</a:t>
            </a:r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/>
          </a:p>
        </p:txBody>
      </p:sp>
      <p:sp>
        <p:nvSpPr>
          <p:cNvPr id="6" name="5 Pergamino horizontal"/>
          <p:cNvSpPr/>
          <p:nvPr/>
        </p:nvSpPr>
        <p:spPr>
          <a:xfrm>
            <a:off x="395536" y="1412776"/>
            <a:ext cx="7128792" cy="136815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En   la  mesa  hay  una   torta  que  es   de  manjar  y   mis  hermanos  la  comen  con  tenedor, cuando queda   sucia   la  mesa, mamá  nos  indica  que debemos limpiar.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8 Imagen" descr="http://us.cdn4.123rf.com/168nwm/alexbannykh/alexbannykh1102/alexbannykh110200022/8923694-nino-de-lectur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708920"/>
            <a:ext cx="2376264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7715200" cy="6123080"/>
          </a:xfrm>
        </p:spPr>
        <p:txBody>
          <a:bodyPr/>
          <a:lstStyle/>
          <a:p>
            <a:r>
              <a:rPr lang="es-CL" dirty="0" smtClean="0">
                <a:solidFill>
                  <a:schemeClr val="bg1"/>
                </a:solidFill>
              </a:rPr>
              <a:t>Paso 3° Pida  a su hijo o hija que  vuelva a leer la frase u oración que antes leyó (no continúe con la lectura completa del texto) </a:t>
            </a:r>
          </a:p>
          <a:p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r>
              <a:rPr lang="es-CL" dirty="0" smtClean="0">
                <a:solidFill>
                  <a:schemeClr val="bg1"/>
                </a:solidFill>
              </a:rPr>
              <a:t> </a:t>
            </a:r>
            <a:r>
              <a:rPr lang="es-CL" dirty="0" smtClean="0">
                <a:solidFill>
                  <a:schemeClr val="bg1"/>
                </a:solidFill>
              </a:rPr>
              <a:t>Si  vuelve a cometer  los mismos errores, pídale que vuelva a leer la palabra   que  presenta dificultad.</a:t>
            </a:r>
          </a:p>
          <a:p>
            <a:pPr>
              <a:buNone/>
            </a:pPr>
            <a:endParaRPr lang="es-CL" dirty="0"/>
          </a:p>
        </p:txBody>
      </p:sp>
      <p:pic>
        <p:nvPicPr>
          <p:cNvPr id="4" name="3 Imagen" descr="http://us.cdn3.123rf.com/168nwm/lenm/lenm1108/lenm110800182/10327149-illustration-of-a-kid-reading-a-book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844824"/>
            <a:ext cx="2952328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7787208" cy="6597352"/>
          </a:xfrm>
        </p:spPr>
        <p:txBody>
          <a:bodyPr>
            <a:normAutofit lnSpcReduction="10000"/>
          </a:bodyPr>
          <a:lstStyle/>
          <a:p>
            <a:r>
              <a:rPr lang="es-CL" dirty="0" smtClean="0">
                <a:solidFill>
                  <a:schemeClr val="bg1"/>
                </a:solidFill>
              </a:rPr>
              <a:t> Paso 4° Acerque  a su hijo o hija,  de preferencia  siéntelo  sobre sus piernas, abrácelo y usted  lea en voz alta la misma oración  que él o ella, ha leído  en 2 o 3 ocasiones anteriormente.</a:t>
            </a:r>
          </a:p>
          <a:p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r>
              <a:rPr lang="es-CL" dirty="0" smtClean="0">
                <a:solidFill>
                  <a:schemeClr val="bg1"/>
                </a:solidFill>
              </a:rPr>
              <a:t>Lea  palabra a palabra (sin entonación) indicando con su dedo, procurando que  el niño o niña  siga la lectura  que usted realiza. </a:t>
            </a:r>
            <a:endParaRPr lang="es-CL" dirty="0">
              <a:solidFill>
                <a:schemeClr val="bg1"/>
              </a:solidFill>
            </a:endParaRPr>
          </a:p>
        </p:txBody>
      </p:sp>
      <p:pic>
        <p:nvPicPr>
          <p:cNvPr id="4" name="3 Imagen" descr="https://encrypted-tbn0.gstatic.com/images?q=tbn:ANd9GcSfrMMgeqhQ7lnqEM8_SO_o97a-mbceSIbYV8Hw8YyqTmzfrV5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2286000"/>
            <a:ext cx="3312368" cy="2799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0648"/>
            <a:ext cx="7859216" cy="6195088"/>
          </a:xfrm>
        </p:spPr>
        <p:txBody>
          <a:bodyPr>
            <a:normAutofit lnSpcReduction="10000"/>
          </a:bodyPr>
          <a:lstStyle/>
          <a:p>
            <a:r>
              <a:rPr lang="es-CL" dirty="0" smtClean="0">
                <a:solidFill>
                  <a:schemeClr val="bg1"/>
                </a:solidFill>
              </a:rPr>
              <a:t>Paso  5° Permita que su hijo o hija  lea nuevamente la oración o frase (sin presionar o disgustarse)</a:t>
            </a:r>
          </a:p>
          <a:p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endParaRPr lang="es-CL" dirty="0" smtClean="0">
              <a:solidFill>
                <a:schemeClr val="bg1"/>
              </a:solidFill>
            </a:endParaRPr>
          </a:p>
          <a:p>
            <a:r>
              <a:rPr lang="es-CL" dirty="0" smtClean="0">
                <a:solidFill>
                  <a:schemeClr val="bg1"/>
                </a:solidFill>
              </a:rPr>
              <a:t> Lo probable es que el niño o niña, vuelva  a cometer errores, continúe  sin desmayar  (lectura  de las 2 oraciones) no exija la lectura total del texto.</a:t>
            </a:r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pPr>
              <a:buNone/>
            </a:pPr>
            <a:endParaRPr lang="es-CL" dirty="0" smtClean="0"/>
          </a:p>
          <a:p>
            <a:endParaRPr lang="es-CL" dirty="0" smtClean="0"/>
          </a:p>
          <a:p>
            <a:endParaRPr lang="es-CL" dirty="0"/>
          </a:p>
        </p:txBody>
      </p:sp>
      <p:pic>
        <p:nvPicPr>
          <p:cNvPr id="4" name="3 Imagen" descr="https://encrypted-tbn0.gstatic.com/images?q=tbn:ANd9GcSfrMMgeqhQ7lnqEM8_SO_o97a-mbceSIbYV8Hw8YyqTmzfrV5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1484784"/>
            <a:ext cx="3312368" cy="2799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465</TotalTime>
  <Words>1047</Words>
  <Application>Microsoft Office PowerPoint</Application>
  <PresentationFormat>Presentación en pantalla (4:3)</PresentationFormat>
  <Paragraphs>129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Opulento</vt:lpstr>
      <vt:lpstr>LECTURA  MODELADORA</vt:lpstr>
      <vt:lpstr>¡Bienvenidos! </vt:lpstr>
      <vt:lpstr>¡¡¡ Importante !!!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¡¡¡ Muy  importante !!!</vt:lpstr>
      <vt:lpstr>Niveles  de  fluidez lectora</vt:lpstr>
      <vt:lpstr>Diapositiva 15</vt:lpstr>
      <vt:lpstr>Diapositiva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LECTURA  MODELADORA</dc:title>
  <dc:creator>Sandra Soledad</dc:creator>
  <cp:lastModifiedBy>Sandra Soledad</cp:lastModifiedBy>
  <cp:revision>1</cp:revision>
  <dcterms:created xsi:type="dcterms:W3CDTF">2014-07-09T19:57:50Z</dcterms:created>
  <dcterms:modified xsi:type="dcterms:W3CDTF">2014-07-10T03:43:07Z</dcterms:modified>
</cp:coreProperties>
</file>